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9" r:id="rId2"/>
    <p:sldId id="283" r:id="rId3"/>
    <p:sldId id="284" r:id="rId4"/>
    <p:sldId id="285" r:id="rId5"/>
    <p:sldId id="289" r:id="rId6"/>
    <p:sldId id="290" r:id="rId7"/>
    <p:sldId id="291" r:id="rId8"/>
    <p:sldId id="286" r:id="rId9"/>
    <p:sldId id="295" r:id="rId10"/>
    <p:sldId id="296" r:id="rId11"/>
    <p:sldId id="294" r:id="rId12"/>
    <p:sldId id="297" r:id="rId13"/>
    <p:sldId id="298" r:id="rId14"/>
    <p:sldId id="299" r:id="rId15"/>
    <p:sldId id="292" r:id="rId16"/>
    <p:sldId id="28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9EE"/>
    <a:srgbClr val="61C8B1"/>
    <a:srgbClr val="C6C6C6"/>
    <a:srgbClr val="BFBFBF"/>
    <a:srgbClr val="EEBD81"/>
    <a:srgbClr val="3773B3"/>
    <a:srgbClr val="6EDAC3"/>
    <a:srgbClr val="54AA51"/>
    <a:srgbClr val="408339"/>
    <a:srgbClr val="FDD72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67" autoAdjust="0"/>
  </p:normalViewPr>
  <p:slideViewPr>
    <p:cSldViewPr snapToGrid="0" showGuides="1">
      <p:cViewPr varScale="1">
        <p:scale>
          <a:sx n="66" d="100"/>
          <a:sy n="66" d="100"/>
        </p:scale>
        <p:origin x="66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25C3C-6A0E-46F8-A655-3169290C1801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4B14-078B-497C-8571-38ADD7DA1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289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6ECCC-C323-471C-8042-A7F15C231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1A2B6F-9590-455A-BFAB-C5A4D2692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0F681-8562-4217-BDA2-604754BAF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55BD2-3C58-4877-AD96-EFB46F4D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60D09C-1CD4-4E68-9C3F-22E1AC68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40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4CC58-0038-4B3D-B133-8AA6E943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DDA3B5-E671-4999-A8E7-CA4CD6CF4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1B2B9-9619-4701-81F3-A1D4824E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CE290E-18FC-4E85-AE29-18BF7A5A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5FD078-CBC2-447A-B9D7-C882EAF56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3B4723-8DFE-4D0E-9720-6DCBB83E5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515F6A-5831-4FA1-B8AD-12EC0540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8555D8-95AA-441A-88CB-1EE20D44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C90BC-311F-4F0C-BA7B-7824733D8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37CAE-06C6-4502-941F-A8441157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1E588C-6AB3-4BD3-8882-3667A242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26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C2403-B118-4D47-AF8A-8DB4BFD8A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225E1B-8E71-4A8F-86AE-89C7EEF1B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42250-B73C-4810-9E05-D51A67DEB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CC94D-CC91-46AC-A4ED-FA94D850C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201BF-4FAD-4D02-9F7D-8A32FC36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7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CBAB6-7345-41A8-8DA5-2EF44C1D0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44AF61-19CC-46AC-81BD-F5CDDABF5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B38ACB-4B21-466D-922E-FC3C24BC0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0BD79-2FE7-47A9-B45C-3DC450AD4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314F5-31AC-4412-9602-F422C7AC5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4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69E17-9E59-4605-BB48-73797CE25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ECE51F-FEA7-4116-92F0-325E9C0B9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5B68E3-9FAF-488D-902E-2B56A1EE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862F6E-B25E-4E4C-8F3E-F7FC2643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3FD16-79DE-41A3-8559-10695504E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13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1F175-4483-402B-928C-99A3C9CF1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8F052B-8110-47AB-A15C-BC66A969E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14F83-91F7-488C-B091-44891CDA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A0228-3DF6-45FE-8AC9-63286A279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B206FD-A045-4E4C-8D8B-6C27D498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662B03-C8FC-44C7-956B-2541A973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7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D3674-E044-4293-AA84-DAA86498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7A664-E621-4652-B826-CD5ADB824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7F225C-D32A-408A-B974-0BB06D66D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79343F-12C0-4239-9330-5F17C4409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5822A5-8563-4A11-AFB4-33E510F33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D78D86-EB3A-4D32-A723-9A8377663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B1BE86-885D-457D-A135-8325A17CC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A676B8-6FF5-4B59-9C6E-4693F656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598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DD8B1-027B-49E6-B491-DD64A4B8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9CD7AC-B97B-4D84-8B05-20A1B840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097430-6C3B-4217-B8AE-963FAFC24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818760-8F5C-4B31-9CDB-73776FD4A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09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30A177-D977-4FC4-AE7D-6F989846705F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rgbClr val="474652"/>
                </a:solidFill>
              </a:rPr>
              <a:t>ⓒSaebyeol Yu.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 err="1">
                <a:solidFill>
                  <a:srgbClr val="474652"/>
                </a:solidFill>
              </a:rPr>
              <a:t>Saebyeol’s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>
                <a:solidFill>
                  <a:srgbClr val="474652"/>
                </a:solidFill>
              </a:rPr>
              <a:t>PowerPoint</a:t>
            </a:r>
            <a:endParaRPr lang="ko-KR" altLang="en-US" sz="900" dirty="0">
              <a:solidFill>
                <a:srgbClr val="474652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88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02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61F5B-34CA-4780-80F9-B15D0E3F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124289-5209-48F3-AC34-3E3A0CB73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0D2C92-923F-4679-8C30-3FE000F08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0B2E94-4741-4B90-881A-79EC9A2DB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0ED3C-EEEF-4BE8-BD39-A32FBDF82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274CEC-F868-475A-B738-FB5DA841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18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B49AB2-6191-4D82-87DC-4ACA99259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5FD046-1F56-42FD-8809-6617A9A77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70D8B-5440-463D-AC5F-63AD2F083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A0EC6-0C97-46BB-8D1B-009B005D660B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BEC6B-EFE0-4BFC-9E0F-45A62968D6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24013-2F96-4E75-8C8A-E3B588455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4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30EA0868-6DD5-4CC2-97CC-AE6A696D61D5}"/>
              </a:ext>
            </a:extLst>
          </p:cNvPr>
          <p:cNvCxnSpPr>
            <a:cxnSpLocks/>
          </p:cNvCxnSpPr>
          <p:nvPr/>
        </p:nvCxnSpPr>
        <p:spPr>
          <a:xfrm>
            <a:off x="3778655" y="4443374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75A0FE91-2C2C-4D95-8AD2-9B0110950616}"/>
              </a:ext>
            </a:extLst>
          </p:cNvPr>
          <p:cNvCxnSpPr>
            <a:cxnSpLocks/>
          </p:cNvCxnSpPr>
          <p:nvPr/>
        </p:nvCxnSpPr>
        <p:spPr>
          <a:xfrm>
            <a:off x="3778656" y="5446749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DB4CCA51-8FA7-420B-A7F0-124773CA06F8}"/>
              </a:ext>
            </a:extLst>
          </p:cNvPr>
          <p:cNvSpPr txBox="1"/>
          <p:nvPr/>
        </p:nvSpPr>
        <p:spPr>
          <a:xfrm>
            <a:off x="2732738" y="4589045"/>
            <a:ext cx="672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bg1"/>
                </a:solidFill>
                <a:latin typeface="+mj-ea"/>
                <a:ea typeface="+mj-ea"/>
              </a:rPr>
              <a:t>공공데이터 활용 대중교통 알람 앱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F9604B5-394A-4DE9-95AF-5A9F13673CCB}"/>
              </a:ext>
            </a:extLst>
          </p:cNvPr>
          <p:cNvSpPr txBox="1"/>
          <p:nvPr/>
        </p:nvSpPr>
        <p:spPr>
          <a:xfrm rot="20311119">
            <a:off x="1010738" y="934165"/>
            <a:ext cx="20313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  <a:latin typeface="Harlow Solid Italic" panose="04030604020F02020D02" pitchFamily="82" charset="0"/>
              </a:rPr>
              <a:t>application!</a:t>
            </a:r>
            <a:endParaRPr lang="ko-KR" altLang="en-US" sz="3200" dirty="0">
              <a:solidFill>
                <a:schemeClr val="bg1"/>
              </a:solidFill>
              <a:latin typeface="Harlow Solid Italic" panose="04030604020F02020D02" pitchFamily="82" charset="0"/>
            </a:endParaRPr>
          </a:p>
        </p:txBody>
      </p: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5C5C9FF1-0FA1-4212-8CD4-6D2FFF940F70}"/>
              </a:ext>
            </a:extLst>
          </p:cNvPr>
          <p:cNvCxnSpPr/>
          <p:nvPr/>
        </p:nvCxnSpPr>
        <p:spPr>
          <a:xfrm flipV="1">
            <a:off x="567201" y="956312"/>
            <a:ext cx="3407963" cy="1350335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A82C9145-4E45-43D5-80FD-D6B134F9B505}"/>
              </a:ext>
            </a:extLst>
          </p:cNvPr>
          <p:cNvSpPr txBox="1"/>
          <p:nvPr/>
        </p:nvSpPr>
        <p:spPr>
          <a:xfrm>
            <a:off x="5482551" y="5670332"/>
            <a:ext cx="15953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>
                <a:solidFill>
                  <a:schemeClr val="bg1"/>
                </a:solidFill>
                <a:latin typeface="+mj-ea"/>
                <a:ea typeface="+mj-ea"/>
              </a:rPr>
              <a:t>컴퓨터 공학과 </a:t>
            </a:r>
            <a:endParaRPr lang="en-US" altLang="ko-KR" sz="2000" spc="-30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000" spc="-300">
                <a:solidFill>
                  <a:schemeClr val="bg1"/>
                </a:solidFill>
                <a:latin typeface="+mj-ea"/>
                <a:ea typeface="+mj-ea"/>
              </a:rPr>
              <a:t>이성원 </a:t>
            </a:r>
            <a:endParaRPr lang="en-US" altLang="ko-KR" sz="2000" spc="-30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300">
                <a:solidFill>
                  <a:schemeClr val="bg1"/>
                </a:solidFill>
                <a:latin typeface="+mj-ea"/>
                <a:ea typeface="+mj-ea"/>
              </a:rPr>
              <a:t>201611122</a:t>
            </a:r>
            <a:endParaRPr lang="ko-KR" altLang="en-US" sz="20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2036B60-64C8-4337-B40D-293048778F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096" y="1070060"/>
            <a:ext cx="3846646" cy="33076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7A52CDD-0E22-4977-A275-CA6CA9D7C3B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000">
            <a:off x="9159760" y="943015"/>
            <a:ext cx="1222256" cy="122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68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E0837B-1227-4415-82A7-AD29EA3F1AF3}"/>
              </a:ext>
            </a:extLst>
          </p:cNvPr>
          <p:cNvSpPr txBox="1"/>
          <p:nvPr/>
        </p:nvSpPr>
        <p:spPr>
          <a:xfrm>
            <a:off x="557400" y="1164849"/>
            <a:ext cx="3195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API </a:t>
            </a:r>
            <a:r>
              <a:rPr lang="ko-KR" altLang="en-US" sz="2000" b="1"/>
              <a:t>구현 </a:t>
            </a:r>
            <a:r>
              <a:rPr lang="en-US" altLang="ko-KR" sz="2000" b="1"/>
              <a:t>– </a:t>
            </a:r>
            <a:r>
              <a:rPr lang="ko-KR" altLang="en-US" sz="2000" b="1"/>
              <a:t>지하철 </a:t>
            </a:r>
            <a:r>
              <a:rPr lang="en-US" altLang="ko-KR" sz="2000" b="1"/>
              <a:t>API</a:t>
            </a:r>
            <a:endParaRPr lang="ko-KR" altLang="en-US" sz="2000" b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4C3CEF-A587-4AE5-B7D7-D66FC2064776}"/>
              </a:ext>
            </a:extLst>
          </p:cNvPr>
          <p:cNvSpPr txBox="1"/>
          <p:nvPr/>
        </p:nvSpPr>
        <p:spPr>
          <a:xfrm>
            <a:off x="851598" y="5458109"/>
            <a:ext cx="2607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API </a:t>
            </a:r>
            <a:r>
              <a:rPr lang="ko-KR" altLang="en-US" sz="1600" b="1"/>
              <a:t>활용신청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634DF5-68DC-404F-B3FC-6A943EBBD3D4}"/>
              </a:ext>
            </a:extLst>
          </p:cNvPr>
          <p:cNvSpPr txBox="1"/>
          <p:nvPr/>
        </p:nvSpPr>
        <p:spPr>
          <a:xfrm>
            <a:off x="5808244" y="4659603"/>
            <a:ext cx="614488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API</a:t>
            </a:r>
            <a:r>
              <a:rPr lang="ko-KR" altLang="en-US" sz="1600" b="1"/>
              <a:t> 호출 방식</a:t>
            </a:r>
            <a:endParaRPr lang="en-US" altLang="ko-KR" sz="1600" b="1"/>
          </a:p>
          <a:p>
            <a:endParaRPr lang="en-US" altLang="ko-KR" sz="1600" b="1"/>
          </a:p>
          <a:p>
            <a:r>
              <a:rPr lang="en-US" altLang="ko-KR" sz="1600" b="1"/>
              <a:t>URL</a:t>
            </a:r>
          </a:p>
          <a:p>
            <a:pPr marL="285750" indent="-285750">
              <a:buFontTx/>
              <a:buChar char="-"/>
            </a:pPr>
            <a:r>
              <a:rPr lang="en-US" altLang="ko-KR" sz="1600">
                <a:solidFill>
                  <a:srgbClr val="6A3E3E"/>
                </a:solidFill>
                <a:latin typeface="Consolas" panose="020B0609020204030204" pitchFamily="49" charset="0"/>
              </a:rPr>
              <a:t>serviceURL/(</a:t>
            </a:r>
            <a:r>
              <a:rPr lang="ko-KR" altLang="en-US" sz="1600">
                <a:solidFill>
                  <a:srgbClr val="6A3E3E"/>
                </a:solidFill>
                <a:latin typeface="Consolas" panose="020B0609020204030204" pitchFamily="49" charset="0"/>
              </a:rPr>
              <a:t>인증키</a:t>
            </a:r>
            <a:r>
              <a:rPr lang="en-US" altLang="ko-KR" sz="1600">
                <a:solidFill>
                  <a:srgbClr val="6A3E3E"/>
                </a:solidFill>
                <a:latin typeface="Consolas" panose="020B0609020204030204" pitchFamily="49" charset="0"/>
              </a:rPr>
              <a:t>)/type/service/start/end/(</a:t>
            </a:r>
            <a:r>
              <a:rPr lang="ko-KR" altLang="en-US" sz="1600">
                <a:solidFill>
                  <a:srgbClr val="6A3E3E"/>
                </a:solidFill>
                <a:latin typeface="Consolas" panose="020B0609020204030204" pitchFamily="49" charset="0"/>
              </a:rPr>
              <a:t>역명</a:t>
            </a:r>
            <a:r>
              <a:rPr lang="en-US" altLang="ko-KR" sz="1600">
                <a:solidFill>
                  <a:srgbClr val="6A3E3E"/>
                </a:solidFill>
                <a:latin typeface="Consolas" panose="020B0609020204030204" pitchFamily="49" charset="0"/>
              </a:rPr>
              <a:t>)</a:t>
            </a:r>
            <a:endParaRPr lang="en-US" altLang="ko-KR" sz="1600">
              <a:solidFill>
                <a:srgbClr val="2A00FF"/>
              </a:solidFill>
              <a:latin typeface="Consolas" panose="020B0609020204030204" pitchFamily="49" charset="0"/>
            </a:endParaRPr>
          </a:p>
          <a:p>
            <a:pPr marL="285750" indent="-285750">
              <a:buFontTx/>
              <a:buChar char="-"/>
            </a:pPr>
            <a:endParaRPr lang="en-US" altLang="ko-KR" sz="1600" b="1">
              <a:solidFill>
                <a:srgbClr val="2A00FF"/>
              </a:solidFill>
              <a:latin typeface="Consolas" panose="020B0609020204030204" pitchFamily="49" charset="0"/>
            </a:endParaRPr>
          </a:p>
          <a:p>
            <a:r>
              <a:rPr lang="ko-KR" altLang="en-US" sz="1600" b="1"/>
              <a:t>행위</a:t>
            </a:r>
            <a:endParaRPr lang="en-US" altLang="ko-KR" sz="1600" b="1"/>
          </a:p>
          <a:p>
            <a:r>
              <a:rPr lang="en-US" altLang="ko-KR" sz="1600"/>
              <a:t>- GET </a:t>
            </a:r>
            <a:r>
              <a:rPr lang="ko-KR" altLang="en-US" sz="1600"/>
              <a:t>방식</a:t>
            </a:r>
            <a:r>
              <a:rPr lang="en-US" altLang="ko-KR" sz="1600"/>
              <a:t> </a:t>
            </a:r>
          </a:p>
          <a:p>
            <a:endParaRPr lang="en-US" altLang="ko-KR" sz="1600" b="1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394D407-686C-4875-800A-6E8D00FBB4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00" y="1878348"/>
            <a:ext cx="4399246" cy="1102651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53A12BE3-3363-4E1A-9028-5C2BAA132BA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00" y="2980999"/>
            <a:ext cx="4399246" cy="2092882"/>
          </a:xfrm>
          <a:prstGeom prst="rect">
            <a:avLst/>
          </a:prstGeom>
        </p:spPr>
      </p:pic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AB676079-1EFA-4BD5-A724-E27E6EA1A3A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820" y="1068403"/>
            <a:ext cx="5948780" cy="358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387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FF9C0C-4979-4C79-9D8A-F93D88F28704}"/>
              </a:ext>
            </a:extLst>
          </p:cNvPr>
          <p:cNvSpPr txBox="1"/>
          <p:nvPr/>
        </p:nvSpPr>
        <p:spPr>
          <a:xfrm>
            <a:off x="833967" y="1166399"/>
            <a:ext cx="4055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API </a:t>
            </a:r>
            <a:r>
              <a:rPr lang="ko-KR" altLang="en-US" sz="2000" b="1"/>
              <a:t>구현 </a:t>
            </a:r>
            <a:r>
              <a:rPr lang="en-US" altLang="ko-KR" sz="2000" b="1"/>
              <a:t>– </a:t>
            </a:r>
            <a:r>
              <a:rPr lang="ko-KR" altLang="en-US" sz="2000" b="1"/>
              <a:t>카카오 로그인 </a:t>
            </a:r>
            <a:r>
              <a:rPr lang="en-US" altLang="ko-KR" sz="2000" b="1"/>
              <a:t>API</a:t>
            </a:r>
            <a:endParaRPr lang="ko-KR" altLang="en-US" sz="2000" b="1"/>
          </a:p>
        </p:txBody>
      </p:sp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295CF2D6-0588-4C24-94C5-BB43237D2B0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1" y="1980431"/>
            <a:ext cx="4968841" cy="4102735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33F80E59-F838-4C28-8671-99C7E9DD8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05173"/>
            <a:ext cx="4968841" cy="1119937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2F0C51F0-C394-4360-9CD3-C98D7B7A6E3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68386"/>
            <a:ext cx="4968841" cy="27463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9831033-3F64-4221-82BC-AF792781FF67}"/>
              </a:ext>
            </a:extLst>
          </p:cNvPr>
          <p:cNvSpPr txBox="1"/>
          <p:nvPr/>
        </p:nvSpPr>
        <p:spPr>
          <a:xfrm>
            <a:off x="6096000" y="1362913"/>
            <a:ext cx="3311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/>
              <a:t>(1) </a:t>
            </a:r>
            <a:r>
              <a:rPr lang="ko-KR" altLang="en-US" sz="1400" b="1"/>
              <a:t>카카오로그인 요청 코드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29B8D0-8729-4D31-9FA2-417D630B6E52}"/>
              </a:ext>
            </a:extLst>
          </p:cNvPr>
          <p:cNvSpPr txBox="1"/>
          <p:nvPr/>
        </p:nvSpPr>
        <p:spPr>
          <a:xfrm>
            <a:off x="6096000" y="3121223"/>
            <a:ext cx="2435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/>
              <a:t>(2)</a:t>
            </a:r>
            <a:r>
              <a:rPr lang="ko-KR" altLang="en-US" sz="1400" b="1"/>
              <a:t> 요청 결과 코드</a:t>
            </a:r>
          </a:p>
        </p:txBody>
      </p:sp>
    </p:spTree>
    <p:extLst>
      <p:ext uri="{BB962C8B-B14F-4D97-AF65-F5344CB8AC3E}">
        <p14:creationId xmlns:p14="http://schemas.microsoft.com/office/powerpoint/2010/main" val="399953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FF9C0C-4979-4C79-9D8A-F93D88F28704}"/>
              </a:ext>
            </a:extLst>
          </p:cNvPr>
          <p:cNvSpPr txBox="1"/>
          <p:nvPr/>
        </p:nvSpPr>
        <p:spPr>
          <a:xfrm>
            <a:off x="833967" y="1166399"/>
            <a:ext cx="4055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API </a:t>
            </a:r>
            <a:r>
              <a:rPr lang="ko-KR" altLang="en-US" sz="2000" b="1"/>
              <a:t>구현 </a:t>
            </a:r>
            <a:r>
              <a:rPr lang="en-US" altLang="ko-KR" sz="2000" b="1"/>
              <a:t>– </a:t>
            </a:r>
            <a:r>
              <a:rPr lang="ko-KR" altLang="en-US" sz="2000" b="1"/>
              <a:t>카카오 메시지 </a:t>
            </a:r>
            <a:r>
              <a:rPr lang="en-US" altLang="ko-KR" sz="2000" b="1"/>
              <a:t>API</a:t>
            </a:r>
            <a:endParaRPr lang="ko-KR" altLang="en-US" sz="2000" b="1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C7692CA-2889-445F-A383-C9B01AF1EB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63" y="1824581"/>
            <a:ext cx="5186018" cy="3998703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77297934-A5C9-43CB-845B-879DEE461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818" y="2110627"/>
            <a:ext cx="5282196" cy="31180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BF17785-7FAF-4514-8AB2-D5286E93F045}"/>
              </a:ext>
            </a:extLst>
          </p:cNvPr>
          <p:cNvSpPr txBox="1"/>
          <p:nvPr/>
        </p:nvSpPr>
        <p:spPr>
          <a:xfrm>
            <a:off x="6667818" y="1786293"/>
            <a:ext cx="3188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/>
              <a:t>나에게 카카오 메시지 전송 함수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3F770E-3BBA-46EE-A4AD-80229CA9DD6C}"/>
              </a:ext>
            </a:extLst>
          </p:cNvPr>
          <p:cNvSpPr txBox="1"/>
          <p:nvPr/>
        </p:nvSpPr>
        <p:spPr>
          <a:xfrm>
            <a:off x="7310637" y="5418023"/>
            <a:ext cx="4639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/>
              <a:t>*</a:t>
            </a:r>
            <a:r>
              <a:rPr lang="ko-KR" altLang="en-US" sz="1400" b="1"/>
              <a:t> 카카오 로그인때 얻은 토큰 활용</a:t>
            </a:r>
            <a:r>
              <a:rPr lang="en-US" altLang="ko-KR" sz="1400" b="1"/>
              <a:t>(</a:t>
            </a:r>
            <a:r>
              <a:rPr lang="ko-KR" altLang="en-US" sz="1400" b="1"/>
              <a:t>로그인 필수</a:t>
            </a:r>
            <a:r>
              <a:rPr lang="en-US" altLang="ko-KR" sz="1400" b="1"/>
              <a:t>)</a:t>
            </a:r>
            <a:endParaRPr lang="ko-KR" altLang="en-US" sz="1400" b="1"/>
          </a:p>
        </p:txBody>
      </p:sp>
    </p:spTree>
    <p:extLst>
      <p:ext uri="{BB962C8B-B14F-4D97-AF65-F5344CB8AC3E}">
        <p14:creationId xmlns:p14="http://schemas.microsoft.com/office/powerpoint/2010/main" val="2248400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FF9C0C-4979-4C79-9D8A-F93D88F28704}"/>
              </a:ext>
            </a:extLst>
          </p:cNvPr>
          <p:cNvSpPr txBox="1"/>
          <p:nvPr/>
        </p:nvSpPr>
        <p:spPr>
          <a:xfrm>
            <a:off x="833967" y="1166399"/>
            <a:ext cx="4055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DB </a:t>
            </a:r>
            <a:r>
              <a:rPr lang="ko-KR" altLang="en-US" sz="2000" b="1"/>
              <a:t>구현 </a:t>
            </a:r>
            <a:r>
              <a:rPr lang="en-US" altLang="ko-KR" sz="2000" b="1"/>
              <a:t>– JPA</a:t>
            </a:r>
            <a:endParaRPr lang="ko-KR" altLang="en-US" sz="2000" b="1"/>
          </a:p>
        </p:txBody>
      </p:sp>
      <p:pic>
        <p:nvPicPr>
          <p:cNvPr id="6148" name="Picture 4" descr="spring] Spring Data JPA 기본정리">
            <a:extLst>
              <a:ext uri="{FF2B5EF4-FFF2-40B4-BE49-F238E27FC236}">
                <a16:creationId xmlns:a16="http://schemas.microsoft.com/office/drawing/2014/main" id="{D7F4EFC9-925A-470E-B53C-C98553417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68" y="1684770"/>
            <a:ext cx="3628370" cy="150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6C31BE1-BB72-4C15-B2E6-01DE26E23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84" y="3311092"/>
            <a:ext cx="3555154" cy="28857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A365D7C-6CB4-4E79-A9C3-1ABD33839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203" y="5173230"/>
            <a:ext cx="4154811" cy="7104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F11B4B2-97D0-4DDC-975C-F4080344C2DB}"/>
              </a:ext>
            </a:extLst>
          </p:cNvPr>
          <p:cNvSpPr txBox="1"/>
          <p:nvPr/>
        </p:nvSpPr>
        <p:spPr>
          <a:xfrm>
            <a:off x="6767494" y="4714451"/>
            <a:ext cx="2424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*  SQL</a:t>
            </a:r>
            <a:r>
              <a:rPr lang="ko-KR" altLang="en-US" sz="1600" b="1"/>
              <a:t> 쿼리 문자열 필요 </a:t>
            </a:r>
            <a:r>
              <a:rPr lang="en-US" altLang="ko-KR" sz="1600" b="1"/>
              <a:t>X</a:t>
            </a:r>
            <a:endParaRPr lang="ko-KR" altLang="en-US" sz="1600" b="1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A8BAE7-58F4-4D48-9FA3-B9615CEE60C4}"/>
              </a:ext>
            </a:extLst>
          </p:cNvPr>
          <p:cNvSpPr txBox="1"/>
          <p:nvPr/>
        </p:nvSpPr>
        <p:spPr>
          <a:xfrm>
            <a:off x="5814997" y="1230250"/>
            <a:ext cx="2491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회원 가입  테스트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43F043-754B-433D-9D73-5BA82E193010}"/>
              </a:ext>
            </a:extLst>
          </p:cNvPr>
          <p:cNvSpPr txBox="1"/>
          <p:nvPr/>
        </p:nvSpPr>
        <p:spPr>
          <a:xfrm>
            <a:off x="1741907" y="6284384"/>
            <a:ext cx="2491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ORM</a:t>
            </a:r>
            <a:r>
              <a:rPr lang="ko-KR" altLang="en-US" sz="1600" b="1"/>
              <a:t> 객체 생성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95DDD26-7050-40FD-8A25-A3FA93C941FB}"/>
              </a:ext>
            </a:extLst>
          </p:cNvPr>
          <p:cNvSpPr txBox="1"/>
          <p:nvPr/>
        </p:nvSpPr>
        <p:spPr>
          <a:xfrm>
            <a:off x="7060799" y="6003889"/>
            <a:ext cx="2424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DB </a:t>
            </a:r>
            <a:r>
              <a:rPr lang="ko-KR" altLang="en-US" sz="1600" b="1"/>
              <a:t>확인 결과</a:t>
            </a:r>
          </a:p>
        </p:txBody>
      </p:sp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2059FCBB-11D5-4291-9BFA-941DC9842B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997" y="1753171"/>
            <a:ext cx="4242018" cy="288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5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FF9C0C-4979-4C79-9D8A-F93D88F28704}"/>
              </a:ext>
            </a:extLst>
          </p:cNvPr>
          <p:cNvSpPr txBox="1"/>
          <p:nvPr/>
        </p:nvSpPr>
        <p:spPr>
          <a:xfrm>
            <a:off x="1024777" y="1166399"/>
            <a:ext cx="405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인스턴스 생성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B2C6F5B-EB30-4536-9580-75613693B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77" y="1864239"/>
            <a:ext cx="8947610" cy="1314518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95D6CB9E-9A64-41AA-AF7A-B6AD96DC382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77" y="3507265"/>
            <a:ext cx="4732496" cy="316430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09423E0-F866-4A81-91BF-078973FFB594}"/>
              </a:ext>
            </a:extLst>
          </p:cNvPr>
          <p:cNvSpPr txBox="1"/>
          <p:nvPr/>
        </p:nvSpPr>
        <p:spPr>
          <a:xfrm>
            <a:off x="5989808" y="4427709"/>
            <a:ext cx="4055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ssh </a:t>
            </a:r>
            <a:r>
              <a:rPr lang="ko-KR" altLang="en-US" b="1"/>
              <a:t>연결 </a:t>
            </a:r>
            <a:r>
              <a:rPr lang="en-US" altLang="ko-KR" b="1"/>
              <a:t>(putty)</a:t>
            </a:r>
          </a:p>
          <a:p>
            <a:endParaRPr lang="en-US" altLang="ko-KR" b="1"/>
          </a:p>
          <a:p>
            <a:r>
              <a:rPr lang="en-US" altLang="ko-KR" b="1"/>
              <a:t>-&gt; </a:t>
            </a:r>
            <a:r>
              <a:rPr lang="ko-KR" altLang="en-US" b="1"/>
              <a:t>서버 업로드</a:t>
            </a:r>
          </a:p>
        </p:txBody>
      </p:sp>
    </p:spTree>
    <p:extLst>
      <p:ext uri="{BB962C8B-B14F-4D97-AF65-F5344CB8AC3E}">
        <p14:creationId xmlns:p14="http://schemas.microsoft.com/office/powerpoint/2010/main" val="3554499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시연영상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4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클라이언트실행">
            <a:hlinkClick r:id="" action="ppaction://media"/>
            <a:extLst>
              <a:ext uri="{FF2B5EF4-FFF2-40B4-BE49-F238E27FC236}">
                <a16:creationId xmlns:a16="http://schemas.microsoft.com/office/drawing/2014/main" id="{112434CB-59D1-4643-A6BE-86AB4BFAF7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88607" y="1328286"/>
            <a:ext cx="3830854" cy="49302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77BB3C-908E-4C0F-95C2-2F54F011A5A0}"/>
              </a:ext>
            </a:extLst>
          </p:cNvPr>
          <p:cNvSpPr txBox="1"/>
          <p:nvPr/>
        </p:nvSpPr>
        <p:spPr>
          <a:xfrm>
            <a:off x="5161063" y="928176"/>
            <a:ext cx="1869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/>
              <a:t>어플 실행</a:t>
            </a:r>
          </a:p>
        </p:txBody>
      </p:sp>
    </p:spTree>
    <p:extLst>
      <p:ext uri="{BB962C8B-B14F-4D97-AF65-F5344CB8AC3E}">
        <p14:creationId xmlns:p14="http://schemas.microsoft.com/office/powerpoint/2010/main" val="1934478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4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C76878-4237-4F9E-AA00-DDC84F86DBE9}"/>
              </a:ext>
            </a:extLst>
          </p:cNvPr>
          <p:cNvSpPr txBox="1"/>
          <p:nvPr/>
        </p:nvSpPr>
        <p:spPr>
          <a:xfrm>
            <a:off x="2730745" y="2644170"/>
            <a:ext cx="67305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72439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B754D0-1D69-4D2C-8DBA-852CF617DC30}"/>
              </a:ext>
            </a:extLst>
          </p:cNvPr>
          <p:cNvSpPr/>
          <p:nvPr/>
        </p:nvSpPr>
        <p:spPr>
          <a:xfrm>
            <a:off x="6096000" y="1163320"/>
            <a:ext cx="6096000" cy="57206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5CE2C4-28C8-4910-8DBE-E7488746E5C6}"/>
              </a:ext>
            </a:extLst>
          </p:cNvPr>
          <p:cNvSpPr/>
          <p:nvPr/>
        </p:nvSpPr>
        <p:spPr>
          <a:xfrm>
            <a:off x="0" y="934720"/>
            <a:ext cx="6096000" cy="111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6304DB-138B-466E-A699-CC6B4EBF22E2}"/>
              </a:ext>
            </a:extLst>
          </p:cNvPr>
          <p:cNvSpPr txBox="1"/>
          <p:nvPr/>
        </p:nvSpPr>
        <p:spPr>
          <a:xfrm>
            <a:off x="498257" y="192858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</a:rPr>
              <a:t>목차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FD70989-0967-44E9-8B20-09A5D1D6E1C9}"/>
              </a:ext>
            </a:extLst>
          </p:cNvPr>
          <p:cNvGrpSpPr/>
          <p:nvPr/>
        </p:nvGrpSpPr>
        <p:grpSpPr>
          <a:xfrm>
            <a:off x="692397" y="1427808"/>
            <a:ext cx="3362689" cy="701040"/>
            <a:chOff x="294640" y="1391920"/>
            <a:chExt cx="3362689" cy="70104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1687E75-7EE0-4211-A462-A78FC693C492}"/>
                </a:ext>
              </a:extLst>
            </p:cNvPr>
            <p:cNvSpPr/>
            <p:nvPr/>
          </p:nvSpPr>
          <p:spPr>
            <a:xfrm>
              <a:off x="294640" y="1391920"/>
              <a:ext cx="701040" cy="701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F88F4D3-0ADC-4F16-971A-421323FED2ED}"/>
                </a:ext>
              </a:extLst>
            </p:cNvPr>
            <p:cNvSpPr txBox="1"/>
            <p:nvPr/>
          </p:nvSpPr>
          <p:spPr>
            <a:xfrm>
              <a:off x="436609" y="1461105"/>
              <a:ext cx="4171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>
                      <a:lumMod val="75000"/>
                    </a:schemeClr>
                  </a:solidFill>
                </a:rPr>
                <a:t>1</a:t>
              </a:r>
              <a:endParaRPr lang="ko-KR" altLang="en-US" sz="32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38C7E67-74DA-485F-A8AE-DA8FD6F1B699}"/>
                </a:ext>
              </a:extLst>
            </p:cNvPr>
            <p:cNvSpPr txBox="1"/>
            <p:nvPr/>
          </p:nvSpPr>
          <p:spPr>
            <a:xfrm>
              <a:off x="1137649" y="1511607"/>
              <a:ext cx="2519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300">
                  <a:solidFill>
                    <a:schemeClr val="tx2">
                      <a:lumMod val="50000"/>
                    </a:schemeClr>
                  </a:solidFill>
                </a:rPr>
                <a:t>프로젝트 제목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4FFEE27-45F9-464D-8DF9-81ED76C271D2}"/>
              </a:ext>
            </a:extLst>
          </p:cNvPr>
          <p:cNvGrpSpPr/>
          <p:nvPr/>
        </p:nvGrpSpPr>
        <p:grpSpPr>
          <a:xfrm>
            <a:off x="692397" y="2673483"/>
            <a:ext cx="3537697" cy="701040"/>
            <a:chOff x="294640" y="1391920"/>
            <a:chExt cx="3362689" cy="70104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9DE7996-FB2E-449D-A8E1-F21F9DE43D18}"/>
                </a:ext>
              </a:extLst>
            </p:cNvPr>
            <p:cNvSpPr/>
            <p:nvPr/>
          </p:nvSpPr>
          <p:spPr>
            <a:xfrm>
              <a:off x="294640" y="1391920"/>
              <a:ext cx="701040" cy="701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0AF0C1A-F079-4686-B269-0ED4FE6A6C6F}"/>
                </a:ext>
              </a:extLst>
            </p:cNvPr>
            <p:cNvSpPr txBox="1"/>
            <p:nvPr/>
          </p:nvSpPr>
          <p:spPr>
            <a:xfrm>
              <a:off x="436609" y="1461105"/>
              <a:ext cx="4171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>
                      <a:lumMod val="75000"/>
                    </a:schemeClr>
                  </a:solidFill>
                </a:rPr>
                <a:t>2</a:t>
              </a:r>
              <a:endParaRPr lang="ko-KR" altLang="en-US" sz="32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208B53-099A-40CC-A54D-D084DC7C5DA5}"/>
                </a:ext>
              </a:extLst>
            </p:cNvPr>
            <p:cNvSpPr txBox="1"/>
            <p:nvPr/>
          </p:nvSpPr>
          <p:spPr>
            <a:xfrm>
              <a:off x="1137649" y="1511607"/>
              <a:ext cx="2519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300">
                  <a:solidFill>
                    <a:schemeClr val="tx2">
                      <a:lumMod val="50000"/>
                    </a:schemeClr>
                  </a:solidFill>
                </a:rPr>
                <a:t>설계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2248B9C-3D54-45BB-A57F-A9D99CEA8994}"/>
              </a:ext>
            </a:extLst>
          </p:cNvPr>
          <p:cNvGrpSpPr/>
          <p:nvPr/>
        </p:nvGrpSpPr>
        <p:grpSpPr>
          <a:xfrm>
            <a:off x="692397" y="3919159"/>
            <a:ext cx="3362689" cy="701040"/>
            <a:chOff x="294640" y="1391920"/>
            <a:chExt cx="3362689" cy="70104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37A9374-D0D7-464F-B150-88C5B40CEF7F}"/>
                </a:ext>
              </a:extLst>
            </p:cNvPr>
            <p:cNvSpPr/>
            <p:nvPr/>
          </p:nvSpPr>
          <p:spPr>
            <a:xfrm>
              <a:off x="294640" y="1391920"/>
              <a:ext cx="701040" cy="701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00FF30-FB91-462E-8C6D-23083600275E}"/>
                </a:ext>
              </a:extLst>
            </p:cNvPr>
            <p:cNvSpPr txBox="1"/>
            <p:nvPr/>
          </p:nvSpPr>
          <p:spPr>
            <a:xfrm>
              <a:off x="436609" y="1461105"/>
              <a:ext cx="4171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>
                      <a:lumMod val="75000"/>
                    </a:schemeClr>
                  </a:solidFill>
                </a:rPr>
                <a:t>3</a:t>
              </a:r>
              <a:endParaRPr lang="ko-KR" altLang="en-US" sz="32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D9519AB-383A-4302-84C4-7A82F08C9CEF}"/>
                </a:ext>
              </a:extLst>
            </p:cNvPr>
            <p:cNvSpPr txBox="1"/>
            <p:nvPr/>
          </p:nvSpPr>
          <p:spPr>
            <a:xfrm>
              <a:off x="1137649" y="1511607"/>
              <a:ext cx="2519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300">
                  <a:solidFill>
                    <a:schemeClr val="tx2">
                      <a:lumMod val="50000"/>
                    </a:schemeClr>
                  </a:solidFill>
                </a:rPr>
                <a:t>구현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2099EBAA-0392-4D64-96EB-6E5CD4818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5359179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A55A6A25-076E-4103-AA60-57475C1E9723}"/>
              </a:ext>
            </a:extLst>
          </p:cNvPr>
          <p:cNvGrpSpPr/>
          <p:nvPr/>
        </p:nvGrpSpPr>
        <p:grpSpPr>
          <a:xfrm>
            <a:off x="692397" y="5284521"/>
            <a:ext cx="3362689" cy="701040"/>
            <a:chOff x="294640" y="1391920"/>
            <a:chExt cx="3362689" cy="70104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0E34D5D-6DEA-482E-A71A-80C6A2B5A6A7}"/>
                </a:ext>
              </a:extLst>
            </p:cNvPr>
            <p:cNvSpPr/>
            <p:nvPr/>
          </p:nvSpPr>
          <p:spPr>
            <a:xfrm>
              <a:off x="294640" y="1391920"/>
              <a:ext cx="701040" cy="701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6EFADDF-7994-405B-9C4F-A023451C593B}"/>
                </a:ext>
              </a:extLst>
            </p:cNvPr>
            <p:cNvSpPr txBox="1"/>
            <p:nvPr/>
          </p:nvSpPr>
          <p:spPr>
            <a:xfrm>
              <a:off x="448632" y="1461105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>
                      <a:lumMod val="75000"/>
                    </a:schemeClr>
                  </a:solidFill>
                </a:rPr>
                <a:t>4</a:t>
              </a:r>
              <a:endParaRPr lang="ko-KR" altLang="en-US" sz="32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DBDA5A6-3723-41A1-91F1-8AE71829B58B}"/>
                </a:ext>
              </a:extLst>
            </p:cNvPr>
            <p:cNvSpPr txBox="1"/>
            <p:nvPr/>
          </p:nvSpPr>
          <p:spPr>
            <a:xfrm>
              <a:off x="1137649" y="1511607"/>
              <a:ext cx="25196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300">
                  <a:solidFill>
                    <a:schemeClr val="tx2">
                      <a:lumMod val="50000"/>
                    </a:schemeClr>
                  </a:solidFill>
                </a:rPr>
                <a:t>시연  영상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445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0FE864D-6F07-4870-A4F3-015E22D8F6C3}"/>
              </a:ext>
            </a:extLst>
          </p:cNvPr>
          <p:cNvSpPr/>
          <p:nvPr/>
        </p:nvSpPr>
        <p:spPr>
          <a:xfrm>
            <a:off x="6917635" y="1342567"/>
            <a:ext cx="4786685" cy="50820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2169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프로젝트 제목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9F724F-D398-4B29-8AB1-38CDBCF56353}"/>
              </a:ext>
            </a:extLst>
          </p:cNvPr>
          <p:cNvSpPr txBox="1"/>
          <p:nvPr/>
        </p:nvSpPr>
        <p:spPr>
          <a:xfrm>
            <a:off x="7467599" y="2647419"/>
            <a:ext cx="411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공공데이터를 활용한 버스 알림이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69B9C-C163-4B73-8D72-1A960B59BE18}"/>
              </a:ext>
            </a:extLst>
          </p:cNvPr>
          <p:cNvSpPr txBox="1"/>
          <p:nvPr/>
        </p:nvSpPr>
        <p:spPr>
          <a:xfrm>
            <a:off x="7467599" y="4872589"/>
            <a:ext cx="368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공공데이터 활용 대중교통 알람 앱</a:t>
            </a:r>
          </a:p>
        </p:txBody>
      </p:sp>
      <p:pic>
        <p:nvPicPr>
          <p:cNvPr id="9" name="그림 8" descr="지도이(가) 표시된 사진&#10;&#10;자동 생성된 설명">
            <a:extLst>
              <a:ext uri="{FF2B5EF4-FFF2-40B4-BE49-F238E27FC236}">
                <a16:creationId xmlns:a16="http://schemas.microsoft.com/office/drawing/2014/main" id="{85B552F3-12C6-46A2-83DC-35E05760C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39" y="1375576"/>
            <a:ext cx="5709361" cy="50490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4A14EA-43E2-47A2-9463-D59ACE6558D2}"/>
              </a:ext>
            </a:extLst>
          </p:cNvPr>
          <p:cNvSpPr txBox="1"/>
          <p:nvPr/>
        </p:nvSpPr>
        <p:spPr>
          <a:xfrm>
            <a:off x="7308572" y="17118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제목</a:t>
            </a:r>
            <a:endParaRPr lang="ko-KR" altLang="en-US" sz="2400" b="1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7F80D75A-71AE-4F82-96B8-5F50F5F1F551}"/>
              </a:ext>
            </a:extLst>
          </p:cNvPr>
          <p:cNvSpPr/>
          <p:nvPr/>
        </p:nvSpPr>
        <p:spPr>
          <a:xfrm>
            <a:off x="9175804" y="3427835"/>
            <a:ext cx="270344" cy="1033670"/>
          </a:xfrm>
          <a:prstGeom prst="downArrow">
            <a:avLst/>
          </a:prstGeom>
          <a:solidFill>
            <a:srgbClr val="61C8B1"/>
          </a:solidFill>
          <a:ln>
            <a:solidFill>
              <a:srgbClr val="61C8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67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7086481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설계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E23B18-A904-4624-8ACF-E6AB37A9314C}"/>
              </a:ext>
            </a:extLst>
          </p:cNvPr>
          <p:cNvSpPr txBox="1"/>
          <p:nvPr/>
        </p:nvSpPr>
        <p:spPr>
          <a:xfrm>
            <a:off x="1208599" y="1047129"/>
            <a:ext cx="1399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1. </a:t>
            </a:r>
            <a:r>
              <a:rPr lang="ko-KR" altLang="en-US" b="1"/>
              <a:t>개발 환경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94D9564-A3B7-4D8E-985A-4E884373DAAB}"/>
              </a:ext>
            </a:extLst>
          </p:cNvPr>
          <p:cNvSpPr/>
          <p:nvPr/>
        </p:nvSpPr>
        <p:spPr>
          <a:xfrm>
            <a:off x="1208599" y="1941068"/>
            <a:ext cx="9292563" cy="1716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스프링부트 (1)] 스프링부트 시작하기 (SpringBoot 프로젝트 설정 방법)">
            <a:extLst>
              <a:ext uri="{FF2B5EF4-FFF2-40B4-BE49-F238E27FC236}">
                <a16:creationId xmlns:a16="http://schemas.microsoft.com/office/drawing/2014/main" id="{ADDFE4A2-46EA-4519-B9C6-0DDA0C579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788" y="2124238"/>
            <a:ext cx="2020552" cy="13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DC63C5A-7953-47EA-ABD9-676CB34C7F5F}"/>
              </a:ext>
            </a:extLst>
          </p:cNvPr>
          <p:cNvSpPr/>
          <p:nvPr/>
        </p:nvSpPr>
        <p:spPr>
          <a:xfrm>
            <a:off x="1234076" y="4416319"/>
            <a:ext cx="9267086" cy="1716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Android | 가능성의 지평을 더욱 넓혀 주는 플랫폼">
            <a:extLst>
              <a:ext uri="{FF2B5EF4-FFF2-40B4-BE49-F238E27FC236}">
                <a16:creationId xmlns:a16="http://schemas.microsoft.com/office/drawing/2014/main" id="{EBC2C0A5-043B-454D-9BAA-C6B8DFCD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619" y="4529605"/>
            <a:ext cx="2672803" cy="1489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자바 온라인 웹 컴파일러 사이트 모음: 덕근닷컴">
            <a:extLst>
              <a:ext uri="{FF2B5EF4-FFF2-40B4-BE49-F238E27FC236}">
                <a16:creationId xmlns:a16="http://schemas.microsoft.com/office/drawing/2014/main" id="{C85C57E2-42CA-4556-A731-37F2B1C00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939" y="2450349"/>
            <a:ext cx="1486224" cy="90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자바 온라인 웹 컴파일러 사이트 모음: 덕근닷컴">
            <a:extLst>
              <a:ext uri="{FF2B5EF4-FFF2-40B4-BE49-F238E27FC236}">
                <a16:creationId xmlns:a16="http://schemas.microsoft.com/office/drawing/2014/main" id="{3CB80948-6BF2-4FD7-A5E9-1F395D0D5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788" y="4807991"/>
            <a:ext cx="1565277" cy="93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실전! 스프링 데이터 JPA - 인프런 | 강의">
            <a:extLst>
              <a:ext uri="{FF2B5EF4-FFF2-40B4-BE49-F238E27FC236}">
                <a16:creationId xmlns:a16="http://schemas.microsoft.com/office/drawing/2014/main" id="{99F7512E-668E-4EFA-A90A-B1DC41673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795" y="2149470"/>
            <a:ext cx="1885044" cy="1225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MySQL - 나무위키">
            <a:extLst>
              <a:ext uri="{FF2B5EF4-FFF2-40B4-BE49-F238E27FC236}">
                <a16:creationId xmlns:a16="http://schemas.microsoft.com/office/drawing/2014/main" id="{6504E55A-33D0-4D52-8567-5A56950B9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476" y="2159633"/>
            <a:ext cx="1817019" cy="127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2BBF54-F3EA-4F10-8ECD-5C17DA084076}"/>
              </a:ext>
            </a:extLst>
          </p:cNvPr>
          <p:cNvSpPr txBox="1"/>
          <p:nvPr/>
        </p:nvSpPr>
        <p:spPr>
          <a:xfrm>
            <a:off x="1519940" y="1993256"/>
            <a:ext cx="1398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서버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4B03D8-0421-4C59-92A4-694767AB959C}"/>
              </a:ext>
            </a:extLst>
          </p:cNvPr>
          <p:cNvSpPr txBox="1"/>
          <p:nvPr/>
        </p:nvSpPr>
        <p:spPr>
          <a:xfrm>
            <a:off x="1519939" y="4525196"/>
            <a:ext cx="1398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클라이언트</a:t>
            </a:r>
          </a:p>
        </p:txBody>
      </p:sp>
    </p:spTree>
    <p:extLst>
      <p:ext uri="{BB962C8B-B14F-4D97-AF65-F5344CB8AC3E}">
        <p14:creationId xmlns:p14="http://schemas.microsoft.com/office/powerpoint/2010/main" val="4073146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-35358"/>
            <a:ext cx="12192000" cy="7086481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설계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E23B18-A904-4624-8ACF-E6AB37A9314C}"/>
              </a:ext>
            </a:extLst>
          </p:cNvPr>
          <p:cNvSpPr txBox="1"/>
          <p:nvPr/>
        </p:nvSpPr>
        <p:spPr>
          <a:xfrm>
            <a:off x="833967" y="1049375"/>
            <a:ext cx="507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2. </a:t>
            </a:r>
            <a:r>
              <a:rPr lang="ko-KR" altLang="en-US" b="1"/>
              <a:t>시스템 구성도  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2B7B9A7-9240-47D5-926D-9BEFF4710DE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85" y="1997683"/>
            <a:ext cx="1111324" cy="111127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6BA2B9C-037F-4A89-87DE-B408BEEB43B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59" y="3807617"/>
            <a:ext cx="1247023" cy="121046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0C189C2-DBB6-402F-AE7B-8B1A698E4BC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330" y="3596758"/>
            <a:ext cx="1421325" cy="14213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9397AC7-952D-4A18-9FEF-DB051B85959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85" y="3507883"/>
            <a:ext cx="1111324" cy="111127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83E0BC3-B54E-4AA8-B5E4-F2653310192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85" y="5018083"/>
            <a:ext cx="1111324" cy="111127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9D04A8A-D895-40A4-AE55-98B2ED9B621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89" y="1102718"/>
            <a:ext cx="2114622" cy="2114622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419B6FE-842E-4C7C-872B-232AB6AECCF2}"/>
              </a:ext>
            </a:extLst>
          </p:cNvPr>
          <p:cNvCxnSpPr>
            <a:cxnSpLocks/>
          </p:cNvCxnSpPr>
          <p:nvPr/>
        </p:nvCxnSpPr>
        <p:spPr>
          <a:xfrm>
            <a:off x="6864595" y="4412850"/>
            <a:ext cx="14524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82DA16CA-FD86-4F46-9640-E4C907EBF807}"/>
              </a:ext>
            </a:extLst>
          </p:cNvPr>
          <p:cNvCxnSpPr>
            <a:cxnSpLocks/>
          </p:cNvCxnSpPr>
          <p:nvPr/>
        </p:nvCxnSpPr>
        <p:spPr>
          <a:xfrm>
            <a:off x="3303736" y="2553321"/>
            <a:ext cx="1983881" cy="175409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945E9CC-A239-4EA1-921D-B575BA734C99}"/>
              </a:ext>
            </a:extLst>
          </p:cNvPr>
          <p:cNvCxnSpPr>
            <a:cxnSpLocks/>
          </p:cNvCxnSpPr>
          <p:nvPr/>
        </p:nvCxnSpPr>
        <p:spPr>
          <a:xfrm>
            <a:off x="3303736" y="4190337"/>
            <a:ext cx="1983881" cy="10238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C779A68-E9B6-4BF9-85D2-9446C969BC4E}"/>
              </a:ext>
            </a:extLst>
          </p:cNvPr>
          <p:cNvCxnSpPr>
            <a:cxnSpLocks/>
          </p:cNvCxnSpPr>
          <p:nvPr/>
        </p:nvCxnSpPr>
        <p:spPr>
          <a:xfrm flipV="1">
            <a:off x="3168564" y="4292719"/>
            <a:ext cx="2119053" cy="128100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D956DA30-7BC2-4497-BE9E-E7E7490AB42E}"/>
              </a:ext>
            </a:extLst>
          </p:cNvPr>
          <p:cNvCxnSpPr>
            <a:cxnSpLocks/>
          </p:cNvCxnSpPr>
          <p:nvPr/>
        </p:nvCxnSpPr>
        <p:spPr>
          <a:xfrm>
            <a:off x="6096000" y="2760072"/>
            <a:ext cx="0" cy="9654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2665815-6C27-4DFC-9CE1-D4777551A72D}"/>
              </a:ext>
            </a:extLst>
          </p:cNvPr>
          <p:cNvSpPr txBox="1"/>
          <p:nvPr/>
        </p:nvSpPr>
        <p:spPr>
          <a:xfrm>
            <a:off x="6161570" y="2930945"/>
            <a:ext cx="3801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Amazon EC2 </a:t>
            </a:r>
            <a:r>
              <a:rPr lang="ko-KR" altLang="en-US" sz="1400" b="1"/>
              <a:t>인스턴스 생성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50031E-84A1-494B-B3FF-49E9DCE9BAC8}"/>
              </a:ext>
            </a:extLst>
          </p:cNvPr>
          <p:cNvSpPr txBox="1"/>
          <p:nvPr/>
        </p:nvSpPr>
        <p:spPr>
          <a:xfrm>
            <a:off x="8730492" y="5099120"/>
            <a:ext cx="134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MySQL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337517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7086481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설계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E23B18-A904-4624-8ACF-E6AB37A9314C}"/>
              </a:ext>
            </a:extLst>
          </p:cNvPr>
          <p:cNvSpPr txBox="1"/>
          <p:nvPr/>
        </p:nvSpPr>
        <p:spPr>
          <a:xfrm>
            <a:off x="879985" y="1025854"/>
            <a:ext cx="2084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3. </a:t>
            </a:r>
            <a:r>
              <a:rPr lang="ko-KR" altLang="en-US" b="1"/>
              <a:t>패킷 설계</a:t>
            </a:r>
            <a:r>
              <a:rPr lang="en-US" altLang="ko-KR" b="1"/>
              <a:t> </a:t>
            </a:r>
            <a:endParaRPr lang="ko-KR" altLang="en-US" b="1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F36FF07-4DEB-49B5-B48E-295B6B465A5C}"/>
              </a:ext>
            </a:extLst>
          </p:cNvPr>
          <p:cNvSpPr/>
          <p:nvPr/>
        </p:nvSpPr>
        <p:spPr>
          <a:xfrm>
            <a:off x="1187107" y="1987009"/>
            <a:ext cx="4724106" cy="410036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CFFE306B-55BD-4827-9EDD-1A4EE7BF7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307" y="2180974"/>
            <a:ext cx="3886814" cy="37151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941E4B-B341-4C1F-8B99-8514A8184841}"/>
              </a:ext>
            </a:extLst>
          </p:cNvPr>
          <p:cNvSpPr txBox="1"/>
          <p:nvPr/>
        </p:nvSpPr>
        <p:spPr>
          <a:xfrm>
            <a:off x="1579700" y="1539672"/>
            <a:ext cx="197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1</a:t>
            </a:r>
            <a:r>
              <a:rPr lang="ko-KR" altLang="en-US" b="1"/>
              <a:t>학기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562C6F-301D-4E05-91D6-677E0BA43BEF}"/>
              </a:ext>
            </a:extLst>
          </p:cNvPr>
          <p:cNvSpPr txBox="1"/>
          <p:nvPr/>
        </p:nvSpPr>
        <p:spPr>
          <a:xfrm>
            <a:off x="7015791" y="1577803"/>
            <a:ext cx="1713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2</a:t>
            </a:r>
            <a:r>
              <a:rPr lang="ko-KR" altLang="en-US" b="1"/>
              <a:t>학기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C3AA7-E599-4D05-8850-00CB09839CA8}"/>
              </a:ext>
            </a:extLst>
          </p:cNvPr>
          <p:cNvSpPr txBox="1"/>
          <p:nvPr/>
        </p:nvSpPr>
        <p:spPr>
          <a:xfrm>
            <a:off x="2101904" y="6248372"/>
            <a:ext cx="3359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자바 직렬화</a:t>
            </a:r>
            <a:r>
              <a:rPr lang="en-US" altLang="ko-KR" sz="1600" b="1"/>
              <a:t>, </a:t>
            </a:r>
            <a:r>
              <a:rPr lang="ko-KR" altLang="en-US" sz="1600" b="1"/>
              <a:t>역직렬화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A6C105E-79EB-41F6-B906-488AA86707FE}"/>
              </a:ext>
            </a:extLst>
          </p:cNvPr>
          <p:cNvSpPr/>
          <p:nvPr/>
        </p:nvSpPr>
        <p:spPr>
          <a:xfrm>
            <a:off x="6473871" y="1988353"/>
            <a:ext cx="4724106" cy="410036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0C54FAF-E0D5-40EB-8331-9B81E6A8CA65}"/>
              </a:ext>
            </a:extLst>
          </p:cNvPr>
          <p:cNvCxnSpPr>
            <a:cxnSpLocks/>
          </p:cNvCxnSpPr>
          <p:nvPr/>
        </p:nvCxnSpPr>
        <p:spPr>
          <a:xfrm flipV="1">
            <a:off x="8989996" y="3967810"/>
            <a:ext cx="1004335" cy="268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3597A23-F9E6-4493-B464-CF3B7175A79E}"/>
              </a:ext>
            </a:extLst>
          </p:cNvPr>
          <p:cNvSpPr txBox="1"/>
          <p:nvPr/>
        </p:nvSpPr>
        <p:spPr>
          <a:xfrm>
            <a:off x="8152286" y="3787174"/>
            <a:ext cx="2435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/>
              <a:t>Object 		XML</a:t>
            </a:r>
            <a:endParaRPr lang="ko-KR" altLang="en-US" sz="1600"/>
          </a:p>
        </p:txBody>
      </p:sp>
      <p:pic>
        <p:nvPicPr>
          <p:cNvPr id="20" name="그림 19" descr="텍스트, 실내, 스크린샷, 식물이(가) 표시된 사진&#10;&#10;자동 생성된 설명">
            <a:extLst>
              <a:ext uri="{FF2B5EF4-FFF2-40B4-BE49-F238E27FC236}">
                <a16:creationId xmlns:a16="http://schemas.microsoft.com/office/drawing/2014/main" id="{217D88D6-FEC9-4D1A-8351-10D647B76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767" y="2301574"/>
            <a:ext cx="4394697" cy="14829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D297043-3E93-4C12-8F2D-D2DF0E4F1D31}"/>
              </a:ext>
            </a:extLst>
          </p:cNvPr>
          <p:cNvSpPr txBox="1"/>
          <p:nvPr/>
        </p:nvSpPr>
        <p:spPr>
          <a:xfrm>
            <a:off x="7098320" y="3787174"/>
            <a:ext cx="2271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solidFill>
                  <a:srgbClr val="000000"/>
                </a:solidFill>
                <a:latin typeface="Consolas" panose="020B0609020204030204" pitchFamily="49" charset="0"/>
              </a:rPr>
              <a:t>JAXB</a:t>
            </a:r>
            <a:r>
              <a:rPr lang="en-US" altLang="ko-KR" sz="180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endParaRPr lang="ko-KR" altLang="en-US"/>
          </a:p>
        </p:txBody>
      </p:sp>
      <p:pic>
        <p:nvPicPr>
          <p:cNvPr id="31" name="그림 30" descr="텍스트이(가) 표시된 사진&#10;&#10;자동 생성된 설명">
            <a:extLst>
              <a:ext uri="{FF2B5EF4-FFF2-40B4-BE49-F238E27FC236}">
                <a16:creationId xmlns:a16="http://schemas.microsoft.com/office/drawing/2014/main" id="{CE8B79A5-E48E-4E8A-B0C4-848BA5B6FB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766" y="4339828"/>
            <a:ext cx="4394697" cy="94036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BD40AC9-33C9-495B-A9C4-8049A54AB8A9}"/>
              </a:ext>
            </a:extLst>
          </p:cNvPr>
          <p:cNvSpPr txBox="1"/>
          <p:nvPr/>
        </p:nvSpPr>
        <p:spPr>
          <a:xfrm>
            <a:off x="6909610" y="5463519"/>
            <a:ext cx="42883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solidFill>
                  <a:srgbClr val="000000"/>
                </a:solidFill>
                <a:latin typeface="Consolas" panose="020B0609020204030204" pitchFamily="49" charset="0"/>
              </a:rPr>
              <a:t>ObjectMapper: Object	JSON </a:t>
            </a:r>
            <a:endParaRPr lang="ko-KR" altLang="en-US" sz="160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AAF49827-3C28-4D20-B6B6-CFD3B32258CA}"/>
              </a:ext>
            </a:extLst>
          </p:cNvPr>
          <p:cNvCxnSpPr>
            <a:cxnSpLocks/>
          </p:cNvCxnSpPr>
          <p:nvPr/>
        </p:nvCxnSpPr>
        <p:spPr>
          <a:xfrm>
            <a:off x="9288256" y="5646310"/>
            <a:ext cx="399067" cy="90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A2F4CF18-1934-48BA-83A4-EDDB4E66DA68}"/>
              </a:ext>
            </a:extLst>
          </p:cNvPr>
          <p:cNvSpPr txBox="1"/>
          <p:nvPr/>
        </p:nvSpPr>
        <p:spPr>
          <a:xfrm>
            <a:off x="7872439" y="6251677"/>
            <a:ext cx="33592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XML</a:t>
            </a:r>
            <a:r>
              <a:rPr lang="ko-KR" altLang="en-US" sz="1600" b="1"/>
              <a:t> </a:t>
            </a:r>
            <a:r>
              <a:rPr lang="en-US" altLang="ko-KR" sz="1600" b="1"/>
              <a:t>,</a:t>
            </a:r>
            <a:r>
              <a:rPr lang="ko-KR" altLang="en-US" sz="1600" b="1"/>
              <a:t> </a:t>
            </a:r>
            <a:r>
              <a:rPr lang="en-US" altLang="ko-KR" sz="1600" b="1"/>
              <a:t>JSON </a:t>
            </a:r>
            <a:r>
              <a:rPr lang="ko-KR" altLang="en-US" sz="1600" b="1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2900809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7086481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설계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E23B18-A904-4624-8ACF-E6AB37A9314C}"/>
              </a:ext>
            </a:extLst>
          </p:cNvPr>
          <p:cNvSpPr txBox="1"/>
          <p:nvPr/>
        </p:nvSpPr>
        <p:spPr>
          <a:xfrm>
            <a:off x="879985" y="1025854"/>
            <a:ext cx="2084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4. UI</a:t>
            </a:r>
            <a:r>
              <a:rPr lang="ko-KR" altLang="en-US" b="1"/>
              <a:t> 설계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C32D0B7-788E-491A-9CDF-74FDDC329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18" y="1733597"/>
            <a:ext cx="2336920" cy="3905451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372E254-F506-4E2C-937C-11256433B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055" y="1676444"/>
            <a:ext cx="2413124" cy="393720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9ADFA86-8509-45A7-B58E-6BF200BB1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82" y="1676444"/>
            <a:ext cx="2387723" cy="396260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B605075-4A13-41CD-8FCB-67D1184F86EF}"/>
              </a:ext>
            </a:extLst>
          </p:cNvPr>
          <p:cNvSpPr txBox="1"/>
          <p:nvPr/>
        </p:nvSpPr>
        <p:spPr>
          <a:xfrm>
            <a:off x="1234076" y="5948412"/>
            <a:ext cx="145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회원가입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520C1A-DB2A-474B-A45D-6C43845ECCE9}"/>
              </a:ext>
            </a:extLst>
          </p:cNvPr>
          <p:cNvSpPr txBox="1"/>
          <p:nvPr/>
        </p:nvSpPr>
        <p:spPr>
          <a:xfrm>
            <a:off x="5187944" y="5929161"/>
            <a:ext cx="145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로그인 </a:t>
            </a:r>
            <a:r>
              <a:rPr lang="en-US" altLang="ko-KR"/>
              <a:t>UI</a:t>
            </a:r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1B4B9F-7AAD-4E6E-804F-175F3FC65E8D}"/>
              </a:ext>
            </a:extLst>
          </p:cNvPr>
          <p:cNvSpPr txBox="1"/>
          <p:nvPr/>
        </p:nvSpPr>
        <p:spPr>
          <a:xfrm>
            <a:off x="9141813" y="5948412"/>
            <a:ext cx="145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검색 </a:t>
            </a:r>
            <a:r>
              <a:rPr lang="en-US" altLang="ko-KR"/>
              <a:t>UI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2864C-0EA2-4EA2-BBD9-B35BB52A8F04}"/>
              </a:ext>
            </a:extLst>
          </p:cNvPr>
          <p:cNvSpPr txBox="1"/>
          <p:nvPr/>
        </p:nvSpPr>
        <p:spPr>
          <a:xfrm>
            <a:off x="670172" y="1008777"/>
            <a:ext cx="45369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API</a:t>
            </a:r>
            <a:r>
              <a:rPr lang="ko-KR" altLang="en-US" sz="2000" b="1"/>
              <a:t> 구현</a:t>
            </a:r>
          </a:p>
        </p:txBody>
      </p:sp>
      <p:pic>
        <p:nvPicPr>
          <p:cNvPr id="2050" name="Picture 2" descr="공공데이터 : 관악구청">
            <a:extLst>
              <a:ext uri="{FF2B5EF4-FFF2-40B4-BE49-F238E27FC236}">
                <a16:creationId xmlns:a16="http://schemas.microsoft.com/office/drawing/2014/main" id="{BA2677C5-EC6B-4FAD-8055-871BA1D1C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72" y="2466587"/>
            <a:ext cx="2231019" cy="206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서울특별시 빅데이터 캠퍼스 &gt; 빅데이터">
            <a:extLst>
              <a:ext uri="{FF2B5EF4-FFF2-40B4-BE49-F238E27FC236}">
                <a16:creationId xmlns:a16="http://schemas.microsoft.com/office/drawing/2014/main" id="{2D2EA36B-B7AF-4AF6-95B9-38CD8AFD5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363" y="2493205"/>
            <a:ext cx="2210590" cy="20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B45A3852-1915-44FD-96C9-0DC347B6D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049" y="2413351"/>
            <a:ext cx="2660787" cy="2496899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1338E2D8-DE19-44BF-AD62-841750303F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811" y="2413350"/>
            <a:ext cx="2470277" cy="24969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AF1214F-3E2E-4366-B58E-2FB4BC5CDAD5}"/>
              </a:ext>
            </a:extLst>
          </p:cNvPr>
          <p:cNvSpPr txBox="1"/>
          <p:nvPr/>
        </p:nvSpPr>
        <p:spPr>
          <a:xfrm>
            <a:off x="4850756" y="1754706"/>
            <a:ext cx="3465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사용하는 </a:t>
            </a:r>
            <a:r>
              <a:rPr lang="en-US" altLang="ko-KR" sz="1600" b="1"/>
              <a:t>API </a:t>
            </a:r>
            <a:r>
              <a:rPr lang="ko-KR" altLang="en-US" sz="1600" b="1"/>
              <a:t>목록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DD6623-8282-42A2-AC44-7FE6848E030D}"/>
              </a:ext>
            </a:extLst>
          </p:cNvPr>
          <p:cNvSpPr txBox="1"/>
          <p:nvPr/>
        </p:nvSpPr>
        <p:spPr>
          <a:xfrm>
            <a:off x="1036096" y="5330127"/>
            <a:ext cx="153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버스 </a:t>
            </a:r>
            <a:r>
              <a:rPr lang="en-US" altLang="ko-KR"/>
              <a:t>API</a:t>
            </a:r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C784A3-28B0-4618-8FFF-40FA1A0BC570}"/>
              </a:ext>
            </a:extLst>
          </p:cNvPr>
          <p:cNvSpPr txBox="1"/>
          <p:nvPr/>
        </p:nvSpPr>
        <p:spPr>
          <a:xfrm>
            <a:off x="3801742" y="5330127"/>
            <a:ext cx="153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지하철 </a:t>
            </a:r>
            <a:r>
              <a:rPr lang="en-US" altLang="ko-KR"/>
              <a:t>API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58E906-F421-43FD-870F-701DE9518FA0}"/>
              </a:ext>
            </a:extLst>
          </p:cNvPr>
          <p:cNvSpPr txBox="1"/>
          <p:nvPr/>
        </p:nvSpPr>
        <p:spPr>
          <a:xfrm>
            <a:off x="6567388" y="5330127"/>
            <a:ext cx="2165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카카오 로그인 </a:t>
            </a:r>
            <a:r>
              <a:rPr lang="en-US" altLang="ko-KR"/>
              <a:t>API</a:t>
            </a:r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EA5A89-6E1D-4BFC-898A-97666AE136FC}"/>
              </a:ext>
            </a:extLst>
          </p:cNvPr>
          <p:cNvSpPr txBox="1"/>
          <p:nvPr/>
        </p:nvSpPr>
        <p:spPr>
          <a:xfrm>
            <a:off x="9443383" y="5330127"/>
            <a:ext cx="2165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카카오 메시지 </a:t>
            </a:r>
            <a:r>
              <a:rPr lang="en-US" altLang="ko-KR"/>
              <a:t>API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583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2DAB876-2BD5-4423-95CB-C56439220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EE"/>
          </a:solidFill>
          <a:ln>
            <a:solidFill>
              <a:srgbClr val="FDF9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7FA68D-0B80-425C-A7D2-E24418B2C9AC}"/>
              </a:ext>
            </a:extLst>
          </p:cNvPr>
          <p:cNvSpPr txBox="1"/>
          <p:nvPr/>
        </p:nvSpPr>
        <p:spPr>
          <a:xfrm>
            <a:off x="833967" y="35236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sz="2400" dirty="0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D29AB0-2783-4C40-B248-D1CEF3DB1239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B03B6D-4D53-457F-B111-248457E25711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E0837B-1227-4415-82A7-AD29EA3F1AF3}"/>
              </a:ext>
            </a:extLst>
          </p:cNvPr>
          <p:cNvSpPr txBox="1"/>
          <p:nvPr/>
        </p:nvSpPr>
        <p:spPr>
          <a:xfrm>
            <a:off x="557400" y="1164849"/>
            <a:ext cx="3195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API </a:t>
            </a:r>
            <a:r>
              <a:rPr lang="ko-KR" altLang="en-US" sz="2000" b="1"/>
              <a:t>구현 </a:t>
            </a:r>
            <a:r>
              <a:rPr lang="en-US" altLang="ko-KR" sz="2000" b="1"/>
              <a:t>– </a:t>
            </a:r>
            <a:r>
              <a:rPr lang="ko-KR" altLang="en-US" sz="2000" b="1"/>
              <a:t>버스 </a:t>
            </a:r>
            <a:r>
              <a:rPr lang="en-US" altLang="ko-KR" sz="2000" b="1"/>
              <a:t>API</a:t>
            </a:r>
            <a:endParaRPr lang="ko-KR" altLang="en-US" sz="2000" b="1"/>
          </a:p>
        </p:txBody>
      </p: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7546C784-109C-44F8-9A99-EEB4A5510C2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00" y="1564960"/>
            <a:ext cx="4841536" cy="438509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74C3CEF-A587-4AE5-B7D7-D66FC2064776}"/>
              </a:ext>
            </a:extLst>
          </p:cNvPr>
          <p:cNvSpPr txBox="1"/>
          <p:nvPr/>
        </p:nvSpPr>
        <p:spPr>
          <a:xfrm>
            <a:off x="732329" y="6095738"/>
            <a:ext cx="2607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API </a:t>
            </a:r>
            <a:r>
              <a:rPr lang="ko-KR" altLang="en-US" sz="1600" b="1"/>
              <a:t>활용신청</a:t>
            </a:r>
          </a:p>
        </p:txBody>
      </p:sp>
      <p:pic>
        <p:nvPicPr>
          <p:cNvPr id="26" name="그림 25" descr="텍스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1F8D784F-F549-47E8-A43B-B57B29886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073" y="1564959"/>
            <a:ext cx="5262288" cy="266078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E634DF5-68DC-404F-B3FC-6A943EBBD3D4}"/>
              </a:ext>
            </a:extLst>
          </p:cNvPr>
          <p:cNvSpPr txBox="1"/>
          <p:nvPr/>
        </p:nvSpPr>
        <p:spPr>
          <a:xfrm>
            <a:off x="5782073" y="4447848"/>
            <a:ext cx="614488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/>
              <a:t>API</a:t>
            </a:r>
            <a:r>
              <a:rPr lang="ko-KR" altLang="en-US" sz="1600" b="1"/>
              <a:t> 호출 방식</a:t>
            </a:r>
            <a:endParaRPr lang="en-US" altLang="ko-KR" sz="1600" b="1"/>
          </a:p>
          <a:p>
            <a:endParaRPr lang="en-US" altLang="ko-KR" sz="1600" b="1"/>
          </a:p>
          <a:p>
            <a:r>
              <a:rPr lang="en-US" altLang="ko-KR" sz="1600" b="1"/>
              <a:t>URL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6A3E3E"/>
                </a:solidFill>
                <a:latin typeface="Consolas" panose="020B0609020204030204" pitchFamily="49" charset="0"/>
              </a:rPr>
              <a:t>serviceURL/operationName/</a:t>
            </a:r>
            <a:r>
              <a:rPr lang="en-US" altLang="ko-KR" sz="1800">
                <a:solidFill>
                  <a:srgbClr val="2A00FF"/>
                </a:solidFill>
                <a:latin typeface="Consolas" panose="020B0609020204030204" pitchFamily="49" charset="0"/>
              </a:rPr>
              <a:t>serviceKey=</a:t>
            </a:r>
            <a:r>
              <a:rPr lang="en-US" altLang="ko-KR">
                <a:solidFill>
                  <a:srgbClr val="2A00FF"/>
                </a:solidFill>
                <a:latin typeface="Consolas" panose="020B0609020204030204" pitchFamily="49" charset="0"/>
              </a:rPr>
              <a:t>key</a:t>
            </a:r>
          </a:p>
          <a:p>
            <a:pPr marL="285750" indent="-285750">
              <a:buFontTx/>
              <a:buChar char="-"/>
            </a:pPr>
            <a:endParaRPr lang="en-US" altLang="ko-KR" sz="1600" b="1">
              <a:solidFill>
                <a:srgbClr val="2A00FF"/>
              </a:solidFill>
              <a:latin typeface="Consolas" panose="020B0609020204030204" pitchFamily="49" charset="0"/>
            </a:endParaRPr>
          </a:p>
          <a:p>
            <a:r>
              <a:rPr lang="ko-KR" altLang="en-US" sz="1600" b="1"/>
              <a:t>행위</a:t>
            </a:r>
            <a:endParaRPr lang="en-US" altLang="ko-KR" sz="1600" b="1"/>
          </a:p>
          <a:p>
            <a:r>
              <a:rPr lang="en-US" altLang="ko-KR" sz="1600"/>
              <a:t>- GET </a:t>
            </a:r>
            <a:r>
              <a:rPr lang="ko-KR" altLang="en-US" sz="1600"/>
              <a:t>방식</a:t>
            </a:r>
            <a:r>
              <a:rPr lang="en-US" altLang="ko-KR" sz="1600"/>
              <a:t> </a:t>
            </a:r>
          </a:p>
          <a:p>
            <a:endParaRPr lang="en-US" altLang="ko-KR" sz="1600" b="1"/>
          </a:p>
        </p:txBody>
      </p:sp>
    </p:spTree>
    <p:extLst>
      <p:ext uri="{BB962C8B-B14F-4D97-AF65-F5344CB8AC3E}">
        <p14:creationId xmlns:p14="http://schemas.microsoft.com/office/powerpoint/2010/main" val="397702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0810_v">
      <a:dk1>
        <a:sysClr val="windowText" lastClr="000000"/>
      </a:dk1>
      <a:lt1>
        <a:sysClr val="window" lastClr="FFFFFF"/>
      </a:lt1>
      <a:dk2>
        <a:srgbClr val="3773B3"/>
      </a:dk2>
      <a:lt2>
        <a:srgbClr val="E7E6E6"/>
      </a:lt2>
      <a:accent1>
        <a:srgbClr val="FFAF22"/>
      </a:accent1>
      <a:accent2>
        <a:srgbClr val="FDD726"/>
      </a:accent2>
      <a:accent3>
        <a:srgbClr val="6EDAC3"/>
      </a:accent3>
      <a:accent4>
        <a:srgbClr val="61C8B1"/>
      </a:accent4>
      <a:accent5>
        <a:srgbClr val="54AA51"/>
      </a:accent5>
      <a:accent6>
        <a:srgbClr val="408339"/>
      </a:accent6>
      <a:hlink>
        <a:srgbClr val="3F3F3F"/>
      </a:hlink>
      <a:folHlink>
        <a:srgbClr val="3F3F3F"/>
      </a:folHlink>
    </a:clrScheme>
    <a:fontScheme name="G마켓 산스 TTF Bold_에스코어">
      <a:majorFont>
        <a:latin typeface="에스코어 드림 9 Black"/>
        <a:ea typeface="G마켓 산스 TTF Bold"/>
        <a:cs typeface=""/>
      </a:majorFont>
      <a:minorFont>
        <a:latin typeface="에스코어 드림 3 Light"/>
        <a:ea typeface="G마켓 산스 TTF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249</Words>
  <Application>Microsoft Office PowerPoint</Application>
  <PresentationFormat>와이드스크린</PresentationFormat>
  <Paragraphs>103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G마켓 산스 TTF Bold</vt:lpstr>
      <vt:lpstr>맑은 고딕</vt:lpstr>
      <vt:lpstr>에스코어 드림 3 Light</vt:lpstr>
      <vt:lpstr>에스코어 드림 9 Black</vt:lpstr>
      <vt:lpstr>Arial</vt:lpstr>
      <vt:lpstr>Consolas</vt:lpstr>
      <vt:lpstr>Harlow Solid Italic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951</cp:lastModifiedBy>
  <cp:revision>26</cp:revision>
  <dcterms:created xsi:type="dcterms:W3CDTF">2020-08-09T23:55:26Z</dcterms:created>
  <dcterms:modified xsi:type="dcterms:W3CDTF">2021-11-18T01:24:22Z</dcterms:modified>
</cp:coreProperties>
</file>

<file path=docProps/thumbnail.jpeg>
</file>